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千葉市社会福祉協議会" initials="MSOffice" lastIdx="1" clrIdx="0">
    <p:extLst>
      <p:ext uri="{19B8F6BF-5375-455C-9EA6-DF929625EA0E}">
        <p15:presenceInfo xmlns:p15="http://schemas.microsoft.com/office/powerpoint/2012/main" userId="千葉市社会福祉協議会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00" d="100"/>
          <a:sy n="100" d="100"/>
        </p:scale>
        <p:origin x="930" y="-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CBEEF32F-3280-4663-880F-C8D2FC70E993}" type="datetimeFigureOut">
              <a:rPr kumimoji="1" lang="en-US" altLang="ja-JP" smtClean="0"/>
              <a:t>9/13/2024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4E29D1FE-C207-4476-99C1-A7028091A9CD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6080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A58F2AD0-9975-4D3C-912A-0B60BD0D07D1}" type="datetimeFigureOut">
              <a:t>2024/9/13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8200" y="1243013"/>
            <a:ext cx="25908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AC7710D8-8C21-4D48-B89D-C2D2CB3EC4C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952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97697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928578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377004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773879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6077467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474342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184576"/>
            <a:ext cx="4422658" cy="23831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354" y="567603"/>
            <a:ext cx="4518910" cy="3763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/>
              <a:t>テキストを追加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353" y="4299283"/>
            <a:ext cx="4518911" cy="522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15D3D48-5C63-4CD0-B9D2-B4D2F496D790}" type="datetimeFigureOut">
              <a:rPr lang="en-US" altLang="ja-JP" smtClean="0"/>
              <a:pPr/>
              <a:t>9/13/2024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308FAEA7-0C3C-4CCF-BA6B-669D7915826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5225867" y="535519"/>
            <a:ext cx="0" cy="899349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kumimoji="1" lang="ja-JP" sz="9000" kern="1200" cap="all" baseline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lang="ja-JP" sz="238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204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7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182880" y="753844"/>
            <a:ext cx="5109550" cy="189575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kumimoji="1" lang="ja-JP" altLang="en-US" sz="6000" dirty="0">
                <a:solidFill>
                  <a:srgbClr val="FF0000"/>
                </a:solidFill>
              </a:rPr>
              <a:t>傾聴</a:t>
            </a:r>
            <a:r>
              <a:rPr kumimoji="1" lang="ja-JP" altLang="en-US" sz="6000" dirty="0"/>
              <a:t>ボランティア</a:t>
            </a:r>
            <a:r>
              <a:rPr lang="ja-JP" altLang="en-US" sz="5500" dirty="0"/>
              <a:t>フォローアップ</a:t>
            </a:r>
            <a:r>
              <a:rPr kumimoji="1" lang="ja-JP" altLang="en-US" sz="6000" dirty="0"/>
              <a:t>講座</a:t>
            </a:r>
            <a:endParaRPr kumimoji="1" lang="ja-JP" sz="600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378962" y="4162571"/>
            <a:ext cx="4422658" cy="236271"/>
          </a:xfrm>
        </p:spPr>
        <p:txBody>
          <a:bodyPr/>
          <a:lstStyle/>
          <a:p>
            <a:r>
              <a:rPr kumimoji="1" lang="ja-JP" dirty="0"/>
              <a:t>日時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321273" y="4499447"/>
            <a:ext cx="4913263" cy="1528049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kumimoji="1" lang="ja-JP" altLang="en-US" dirty="0"/>
              <a:t>令和</a:t>
            </a:r>
            <a:r>
              <a:rPr kumimoji="1" lang="en-US" altLang="ja-JP" dirty="0"/>
              <a:t>6</a:t>
            </a:r>
            <a:r>
              <a:rPr kumimoji="1" lang="ja-JP" dirty="0"/>
              <a:t>年 </a:t>
            </a:r>
            <a:r>
              <a:rPr kumimoji="1" lang="en-US" altLang="ja-JP" dirty="0"/>
              <a:t>10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4</a:t>
            </a:r>
            <a:r>
              <a:rPr kumimoji="1" lang="ja-JP" altLang="en-US" dirty="0"/>
              <a:t>日</a:t>
            </a:r>
            <a:r>
              <a:rPr kumimoji="1" lang="en-US" altLang="ja-JP" dirty="0"/>
              <a:t>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</a:p>
          <a:p>
            <a:pPr>
              <a:lnSpc>
                <a:spcPts val="4000"/>
              </a:lnSpc>
            </a:pPr>
            <a:r>
              <a:rPr kumimoji="1" lang="en-US" altLang="ja-JP" dirty="0"/>
              <a:t>                   </a:t>
            </a:r>
            <a:r>
              <a:rPr lang="ja-JP" altLang="en-US" dirty="0"/>
              <a:t> 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11</a:t>
            </a:r>
            <a:r>
              <a:rPr lang="ja-JP" altLang="en-US" dirty="0"/>
              <a:t>日</a:t>
            </a:r>
            <a:r>
              <a:rPr lang="en-US" altLang="ja-JP" dirty="0"/>
              <a:t>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kumimoji="1" lang="ja-JP" altLang="en-US" dirty="0"/>
              <a:t>　 </a:t>
            </a:r>
            <a:endParaRPr kumimoji="1" lang="ja-JP" dirty="0"/>
          </a:p>
          <a:p>
            <a:pPr>
              <a:lnSpc>
                <a:spcPts val="4000"/>
              </a:lnSpc>
            </a:pPr>
            <a:r>
              <a:rPr kumimoji="1" lang="ja-JP" altLang="en-US" dirty="0"/>
              <a:t>午前</a:t>
            </a:r>
            <a:r>
              <a:rPr kumimoji="1" lang="ja-JP" dirty="0"/>
              <a:t> </a:t>
            </a:r>
            <a:r>
              <a:rPr lang="en-US" altLang="ja-JP" dirty="0"/>
              <a:t>10:00</a:t>
            </a:r>
            <a:r>
              <a:rPr kumimoji="1" lang="ja-JP" altLang="en-US" dirty="0"/>
              <a:t>～</a:t>
            </a:r>
            <a:r>
              <a:rPr kumimoji="1" lang="ja-JP" dirty="0"/>
              <a:t> </a:t>
            </a:r>
            <a:r>
              <a:rPr kumimoji="1" lang="en-US" altLang="ja-JP" dirty="0"/>
              <a:t>12:00</a:t>
            </a:r>
            <a:r>
              <a:rPr kumimoji="1" lang="en-US" altLang="ja-JP" sz="2800" dirty="0"/>
              <a:t>(</a:t>
            </a:r>
            <a:r>
              <a:rPr kumimoji="1" lang="ja-JP" altLang="en-US" sz="2800" dirty="0"/>
              <a:t>全</a:t>
            </a:r>
            <a:r>
              <a:rPr kumimoji="1" lang="en-US" altLang="ja-JP" sz="2800" dirty="0"/>
              <a:t>2</a:t>
            </a:r>
            <a:r>
              <a:rPr kumimoji="1" lang="ja-JP" altLang="en-US" sz="2800" dirty="0"/>
              <a:t>回</a:t>
            </a:r>
            <a:r>
              <a:rPr kumimoji="1" lang="en-US" altLang="ja-JP" sz="2800" dirty="0"/>
              <a:t>)</a:t>
            </a:r>
            <a:endParaRPr kumimoji="1" lang="ja-JP" sz="2800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6"/>
          </p:nvPr>
        </p:nvSpPr>
        <p:spPr>
          <a:xfrm>
            <a:off x="411592" y="6195763"/>
            <a:ext cx="4422658" cy="236271"/>
          </a:xfrm>
        </p:spPr>
        <p:txBody>
          <a:bodyPr/>
          <a:lstStyle/>
          <a:p>
            <a:r>
              <a:rPr kumimoji="1" lang="ja-JP" dirty="0"/>
              <a:t>場所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411592" y="6601732"/>
            <a:ext cx="4422658" cy="894566"/>
          </a:xfrm>
        </p:spPr>
        <p:txBody>
          <a:bodyPr/>
          <a:lstStyle/>
          <a:p>
            <a:r>
              <a:rPr kumimoji="1" lang="ja-JP" altLang="en-US" dirty="0"/>
              <a:t>美浜保健福祉センター</a:t>
            </a:r>
            <a:endParaRPr kumimoji="1" lang="en-US" altLang="ja-JP" dirty="0"/>
          </a:p>
          <a:p>
            <a:r>
              <a:rPr lang="en-US" altLang="ja-JP" dirty="0"/>
              <a:t>4</a:t>
            </a:r>
            <a:r>
              <a:rPr lang="ja-JP" altLang="en-US" dirty="0"/>
              <a:t>階　大会議室</a:t>
            </a:r>
            <a:endParaRPr kumimoji="1" lang="ja-JP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8"/>
          </p:nvPr>
        </p:nvSpPr>
        <p:spPr>
          <a:xfrm>
            <a:off x="428183" y="7636640"/>
            <a:ext cx="4422658" cy="637303"/>
          </a:xfrm>
        </p:spPr>
        <p:txBody>
          <a:bodyPr/>
          <a:lstStyle/>
          <a:p>
            <a:r>
              <a:rPr kumimoji="1" lang="ja-JP" altLang="en-US" sz="1800" dirty="0"/>
              <a:t>千葉市美浜区真砂</a:t>
            </a:r>
            <a:r>
              <a:rPr kumimoji="1" lang="en-US" altLang="ja-JP" sz="1800" dirty="0"/>
              <a:t>5-15-2</a:t>
            </a:r>
            <a:r>
              <a:rPr kumimoji="1" lang="ja-JP" altLang="en-US" sz="1800" dirty="0"/>
              <a:t>　</a:t>
            </a:r>
            <a:endParaRPr kumimoji="1" lang="en-US" altLang="ja-JP" sz="1800" dirty="0"/>
          </a:p>
          <a:p>
            <a:r>
              <a:rPr kumimoji="1" lang="ja-JP" altLang="en-US" sz="1800" dirty="0"/>
              <a:t>　　　　</a:t>
            </a:r>
            <a:r>
              <a:rPr kumimoji="1" lang="en-US" altLang="ja-JP" sz="1800" dirty="0"/>
              <a:t>〔</a:t>
            </a:r>
            <a:r>
              <a:rPr lang="en-US" altLang="ja-JP" sz="1800" dirty="0"/>
              <a:t>JR</a:t>
            </a:r>
            <a:r>
              <a:rPr lang="ja-JP" altLang="en-US" sz="1800" dirty="0"/>
              <a:t>京葉線検見川浜駅から徒歩</a:t>
            </a:r>
            <a:r>
              <a:rPr lang="en-US" altLang="ja-JP" sz="1800" dirty="0"/>
              <a:t>7</a:t>
            </a:r>
            <a:r>
              <a:rPr lang="ja-JP" altLang="en-US" sz="1800" dirty="0"/>
              <a:t>分</a:t>
            </a:r>
            <a:r>
              <a:rPr lang="en-US" altLang="ja-JP" sz="1800" dirty="0"/>
              <a:t>】</a:t>
            </a:r>
            <a:endParaRPr kumimoji="1" lang="ja-JP" sz="1800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9"/>
          </p:nvPr>
        </p:nvSpPr>
        <p:spPr>
          <a:xfrm>
            <a:off x="393032" y="248850"/>
            <a:ext cx="4422658" cy="292572"/>
          </a:xfrm>
        </p:spPr>
        <p:txBody>
          <a:bodyPr/>
          <a:lstStyle/>
          <a:p>
            <a:r>
              <a:rPr kumimoji="1" lang="ja-JP" altLang="en-US" dirty="0"/>
              <a:t>美浜区ボランティア講座</a:t>
            </a:r>
            <a:r>
              <a:rPr kumimoji="1" lang="ja-JP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20"/>
          </p:nvPr>
        </p:nvSpPr>
        <p:spPr>
          <a:xfrm>
            <a:off x="149699" y="2710492"/>
            <a:ext cx="4913264" cy="1158367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kumimoji="1" lang="ja-JP" altLang="en-US" dirty="0"/>
              <a:t>　</a:t>
            </a:r>
            <a:r>
              <a:rPr kumimoji="1" lang="ja-JP" altLang="en-US" sz="2000" dirty="0"/>
              <a:t>傾聴とは、心を傾けて相手の話を聴き、心に</a:t>
            </a:r>
            <a:endParaRPr kumimoji="1" lang="en-US" altLang="ja-JP" sz="2000" dirty="0"/>
          </a:p>
          <a:p>
            <a:pPr>
              <a:lnSpc>
                <a:spcPts val="2700"/>
              </a:lnSpc>
            </a:pPr>
            <a:r>
              <a:rPr kumimoji="1" lang="ja-JP" altLang="en-US" sz="2000" dirty="0"/>
              <a:t>寄り添う活動です。</a:t>
            </a:r>
            <a:r>
              <a:rPr lang="ja-JP" altLang="en-US" sz="2000" dirty="0"/>
              <a:t>　講義やロールプレイを通して</a:t>
            </a:r>
            <a:r>
              <a:rPr lang="ja-JP" altLang="en-US" sz="2000"/>
              <a:t>、傾聴について</a:t>
            </a:r>
            <a:r>
              <a:rPr lang="ja-JP" altLang="en-US" sz="2000" dirty="0"/>
              <a:t>学びます。</a:t>
            </a:r>
            <a:endParaRPr lang="en-US" altLang="ja-JP" sz="2000" dirty="0"/>
          </a:p>
          <a:p>
            <a:endParaRPr kumimoji="1" lang="en-US" altLang="ja-JP" dirty="0"/>
          </a:p>
          <a:p>
            <a:endParaRPr kumimoji="1" lang="ja-JP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2"/>
          </p:nvPr>
        </p:nvSpPr>
        <p:spPr>
          <a:xfrm>
            <a:off x="5443232" y="1207937"/>
            <a:ext cx="1936131" cy="666824"/>
          </a:xfrm>
        </p:spPr>
        <p:txBody>
          <a:bodyPr/>
          <a:lstStyle/>
          <a:p>
            <a:r>
              <a:rPr kumimoji="1" lang="ja-JP" altLang="en-US" dirty="0"/>
              <a:t>対象者</a:t>
            </a:r>
            <a:endParaRPr kumimoji="1" lang="ja-JP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3"/>
          </p:nvPr>
        </p:nvSpPr>
        <p:spPr>
          <a:xfrm>
            <a:off x="5443231" y="1902326"/>
            <a:ext cx="2086930" cy="666825"/>
          </a:xfrm>
        </p:spPr>
        <p:txBody>
          <a:bodyPr/>
          <a:lstStyle/>
          <a:p>
            <a:r>
              <a:rPr kumimoji="1" lang="ja-JP" altLang="en-US" sz="2000" dirty="0"/>
              <a:t>市内在住・在勤・在学の方</a:t>
            </a:r>
            <a:endParaRPr kumimoji="1" lang="en-US" altLang="ja-JP" sz="2000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ja-JP" dirty="0"/>
          </a:p>
          <a:p>
            <a:endParaRPr kumimoji="1" lang="ja-JP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24"/>
          </p:nvPr>
        </p:nvSpPr>
        <p:spPr>
          <a:xfrm>
            <a:off x="5443230" y="2348574"/>
            <a:ext cx="1936131" cy="666824"/>
          </a:xfrm>
        </p:spPr>
        <p:txBody>
          <a:bodyPr/>
          <a:lstStyle/>
          <a:p>
            <a:r>
              <a:rPr kumimoji="1" lang="ja-JP" altLang="en-US" dirty="0"/>
              <a:t>定員</a:t>
            </a:r>
            <a:endParaRPr kumimoji="1" lang="ja-JP" dirty="0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5457307" y="4123750"/>
            <a:ext cx="1936131" cy="666824"/>
          </a:xfrm>
        </p:spPr>
        <p:txBody>
          <a:bodyPr/>
          <a:lstStyle/>
          <a:p>
            <a:r>
              <a:rPr kumimoji="1" lang="ja-JP" altLang="en-US" dirty="0"/>
              <a:t>申込方法</a:t>
            </a:r>
            <a:endParaRPr kumimoji="1" lang="ja-JP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27"/>
          </p:nvPr>
        </p:nvSpPr>
        <p:spPr>
          <a:xfrm>
            <a:off x="5485462" y="4840858"/>
            <a:ext cx="1936131" cy="1023561"/>
          </a:xfrm>
        </p:spPr>
        <p:txBody>
          <a:bodyPr/>
          <a:lstStyle/>
          <a:p>
            <a:r>
              <a:rPr kumimoji="1" lang="ja-JP" altLang="en-US" sz="2000" dirty="0"/>
              <a:t>美浜区ボランティアセンターへ電話で直接申込</a:t>
            </a:r>
            <a:endParaRPr kumimoji="1" lang="ja-JP" sz="2000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28"/>
          </p:nvPr>
        </p:nvSpPr>
        <p:spPr>
          <a:xfrm>
            <a:off x="5443229" y="5765210"/>
            <a:ext cx="1936131" cy="666824"/>
          </a:xfrm>
        </p:spPr>
        <p:txBody>
          <a:bodyPr/>
          <a:lstStyle/>
          <a:p>
            <a:r>
              <a:rPr kumimoji="1" lang="ja-JP" altLang="en-US" dirty="0"/>
              <a:t>その他</a:t>
            </a:r>
            <a:endParaRPr kumimoji="1" lang="ja-JP" dirty="0"/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29"/>
          </p:nvPr>
        </p:nvSpPr>
        <p:spPr>
          <a:xfrm>
            <a:off x="5443234" y="6500617"/>
            <a:ext cx="2237726" cy="2637520"/>
          </a:xfrm>
        </p:spPr>
        <p:txBody>
          <a:bodyPr/>
          <a:lstStyle/>
          <a:p>
            <a:br>
              <a:rPr sz="1600" dirty="0"/>
            </a:br>
            <a:r>
              <a:rPr lang="ja-JP" altLang="en-US" sz="1600" dirty="0"/>
              <a:t>○「ちばシティポイント」付与</a:t>
            </a:r>
            <a:endParaRPr lang="en-US" altLang="ja-JP" sz="1600" dirty="0"/>
          </a:p>
          <a:p>
            <a:r>
              <a:rPr lang="ja-JP" altLang="en-US" sz="1600" dirty="0"/>
              <a:t>　　対象事業です。「ちば風</a:t>
            </a:r>
            <a:endParaRPr lang="en-US" altLang="ja-JP" sz="1600" dirty="0"/>
          </a:p>
          <a:p>
            <a:r>
              <a:rPr lang="ja-JP" altLang="en-US" sz="1600" dirty="0"/>
              <a:t>　　太</a:t>
            </a:r>
            <a:r>
              <a:rPr lang="en-US" altLang="ja-JP" sz="1600" dirty="0"/>
              <a:t>WAON</a:t>
            </a:r>
            <a:r>
              <a:rPr lang="ja-JP" altLang="en-US" sz="1600" dirty="0"/>
              <a:t>カード」または　</a:t>
            </a:r>
            <a:endParaRPr lang="en-US" altLang="ja-JP" sz="1600" dirty="0"/>
          </a:p>
          <a:p>
            <a:r>
              <a:rPr lang="ja-JP" altLang="en-US" sz="1600" dirty="0"/>
              <a:t>　　「やっち</a:t>
            </a:r>
            <a:r>
              <a:rPr lang="en-US" altLang="ja-JP" sz="1600" dirty="0"/>
              <a:t>WAON</a:t>
            </a:r>
            <a:r>
              <a:rPr lang="ja-JP" altLang="en-US" sz="1600" dirty="0"/>
              <a:t>カード」をお</a:t>
            </a:r>
            <a:endParaRPr lang="en-US" altLang="ja-JP" sz="1600" dirty="0"/>
          </a:p>
          <a:p>
            <a:r>
              <a:rPr lang="ja-JP" altLang="en-US" sz="1600" dirty="0"/>
              <a:t>　　持ちの方は、当日ご持　</a:t>
            </a:r>
            <a:endParaRPr lang="en-US" altLang="ja-JP" sz="1600" dirty="0"/>
          </a:p>
          <a:p>
            <a:r>
              <a:rPr lang="ja-JP" altLang="en-US" sz="1600" dirty="0"/>
              <a:t>　　参ください。</a:t>
            </a:r>
            <a:br>
              <a:rPr sz="1600" dirty="0"/>
            </a:br>
            <a:endParaRPr kumimoji="1" lang="ja-JP" sz="1600" dirty="0"/>
          </a:p>
        </p:txBody>
      </p:sp>
      <p:sp>
        <p:nvSpPr>
          <p:cNvPr id="24" name="テキスト プレースホルダー 12">
            <a:extLst>
              <a:ext uri="{FF2B5EF4-FFF2-40B4-BE49-F238E27FC236}">
                <a16:creationId xmlns:a16="http://schemas.microsoft.com/office/drawing/2014/main" id="{BBF3A480-D22D-EEE7-68AF-EA56F35C71D7}"/>
              </a:ext>
            </a:extLst>
          </p:cNvPr>
          <p:cNvSpPr txBox="1">
            <a:spLocks/>
          </p:cNvSpPr>
          <p:nvPr/>
        </p:nvSpPr>
        <p:spPr>
          <a:xfrm>
            <a:off x="5457307" y="3063368"/>
            <a:ext cx="1964286" cy="59772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/>
              <a:t>20</a:t>
            </a:r>
            <a:r>
              <a:rPr lang="ja-JP" altLang="en-US" sz="2000" dirty="0"/>
              <a:t>人（先着順）</a:t>
            </a:r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25" name="テキスト プレースホルダー 13">
            <a:extLst>
              <a:ext uri="{FF2B5EF4-FFF2-40B4-BE49-F238E27FC236}">
                <a16:creationId xmlns:a16="http://schemas.microsoft.com/office/drawing/2014/main" id="{DE976312-E827-B9B1-A926-ADEE93A6FC1B}"/>
              </a:ext>
            </a:extLst>
          </p:cNvPr>
          <p:cNvSpPr txBox="1">
            <a:spLocks/>
          </p:cNvSpPr>
          <p:nvPr/>
        </p:nvSpPr>
        <p:spPr>
          <a:xfrm>
            <a:off x="5443230" y="3221025"/>
            <a:ext cx="1936131" cy="66682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参加費</a:t>
            </a:r>
          </a:p>
        </p:txBody>
      </p:sp>
      <p:sp>
        <p:nvSpPr>
          <p:cNvPr id="26" name="テキスト プレースホルダー 12">
            <a:extLst>
              <a:ext uri="{FF2B5EF4-FFF2-40B4-BE49-F238E27FC236}">
                <a16:creationId xmlns:a16="http://schemas.microsoft.com/office/drawing/2014/main" id="{A6E7ED2B-B9F8-4639-123D-76F0432F0DD8}"/>
              </a:ext>
            </a:extLst>
          </p:cNvPr>
          <p:cNvSpPr txBox="1">
            <a:spLocks/>
          </p:cNvSpPr>
          <p:nvPr/>
        </p:nvSpPr>
        <p:spPr>
          <a:xfrm>
            <a:off x="5471385" y="3951083"/>
            <a:ext cx="1936287" cy="60200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/>
              <a:t>無料</a:t>
            </a:r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11" name="テキスト プレースホルダー 5">
            <a:extLst>
              <a:ext uri="{FF2B5EF4-FFF2-40B4-BE49-F238E27FC236}">
                <a16:creationId xmlns:a16="http://schemas.microsoft.com/office/drawing/2014/main" id="{CF42C5B5-9D70-B5B1-E0A9-88F26C7F5400}"/>
              </a:ext>
            </a:extLst>
          </p:cNvPr>
          <p:cNvSpPr txBox="1">
            <a:spLocks/>
          </p:cNvSpPr>
          <p:nvPr/>
        </p:nvSpPr>
        <p:spPr>
          <a:xfrm>
            <a:off x="378962" y="8267228"/>
            <a:ext cx="4422658" cy="23627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申込先</a:t>
            </a:r>
          </a:p>
        </p:txBody>
      </p:sp>
      <p:sp>
        <p:nvSpPr>
          <p:cNvPr id="15" name="テキスト プレースホルダー 6">
            <a:extLst>
              <a:ext uri="{FF2B5EF4-FFF2-40B4-BE49-F238E27FC236}">
                <a16:creationId xmlns:a16="http://schemas.microsoft.com/office/drawing/2014/main" id="{92940C24-8757-5FE6-5C27-33155BB6FB2A}"/>
              </a:ext>
            </a:extLst>
          </p:cNvPr>
          <p:cNvSpPr txBox="1">
            <a:spLocks/>
          </p:cNvSpPr>
          <p:nvPr/>
        </p:nvSpPr>
        <p:spPr>
          <a:xfrm>
            <a:off x="426349" y="8662036"/>
            <a:ext cx="4703113" cy="8945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38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400" dirty="0"/>
              <a:t>美浜区ボランティアセンター</a:t>
            </a:r>
          </a:p>
          <a:p>
            <a:r>
              <a:rPr lang="en-US" altLang="ja-JP" dirty="0"/>
              <a:t>TEL</a:t>
            </a:r>
            <a:r>
              <a:rPr lang="ja-JP" altLang="en-US" dirty="0"/>
              <a:t>　</a:t>
            </a:r>
            <a:r>
              <a:rPr lang="en-US" altLang="ja-JP" dirty="0"/>
              <a:t>043-278-3252</a:t>
            </a:r>
            <a:endParaRPr lang="ja-JP" altLang="en-US" dirty="0"/>
          </a:p>
        </p:txBody>
      </p:sp>
      <p:sp>
        <p:nvSpPr>
          <p:cNvPr id="20" name="テキスト プレースホルダー 11">
            <a:extLst>
              <a:ext uri="{FF2B5EF4-FFF2-40B4-BE49-F238E27FC236}">
                <a16:creationId xmlns:a16="http://schemas.microsoft.com/office/drawing/2014/main" id="{1710914E-BF8F-5E63-850C-8878ECD011EC}"/>
              </a:ext>
            </a:extLst>
          </p:cNvPr>
          <p:cNvSpPr txBox="1">
            <a:spLocks/>
          </p:cNvSpPr>
          <p:nvPr/>
        </p:nvSpPr>
        <p:spPr>
          <a:xfrm>
            <a:off x="5443231" y="376296"/>
            <a:ext cx="1936131" cy="66682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講師</a:t>
            </a:r>
          </a:p>
        </p:txBody>
      </p:sp>
      <p:sp>
        <p:nvSpPr>
          <p:cNvPr id="21" name="テキスト プレースホルダー 12">
            <a:extLst>
              <a:ext uri="{FF2B5EF4-FFF2-40B4-BE49-F238E27FC236}">
                <a16:creationId xmlns:a16="http://schemas.microsoft.com/office/drawing/2014/main" id="{D30D5BA6-3B3B-6C76-B747-7DCBF8B90B64}"/>
              </a:ext>
            </a:extLst>
          </p:cNvPr>
          <p:cNvSpPr txBox="1">
            <a:spLocks/>
          </p:cNvSpPr>
          <p:nvPr/>
        </p:nvSpPr>
        <p:spPr>
          <a:xfrm>
            <a:off x="5443231" y="1059695"/>
            <a:ext cx="2086930" cy="40918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/>
              <a:t>NPO</a:t>
            </a:r>
            <a:r>
              <a:rPr lang="ja-JP" altLang="en-US" sz="2000" dirty="0"/>
              <a:t>法人　スピリッツ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学生のチラシ 8.5 x 11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_Flyer_Blue_TP103896073" id="{33D72318-77FC-41BD-88AD-A2A39508DB69}" vid="{646E93C4-781A-4158-8AE9-C2BD55F08A03}"/>
    </a:ext>
  </a:extLst>
</a:theme>
</file>

<file path=ppt/theme/theme2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1119c2e5-8fb9-4d5f-baf1-202c530f2c34" xsi:nil="true"/>
    <AssetExpire xmlns="1119c2e5-8fb9-4d5f-baf1-202c530f2c34">2029-01-01T08:00:00+00:00</AssetExpire>
    <CampaignTagsTaxHTField0 xmlns="1119c2e5-8fb9-4d5f-baf1-202c530f2c34">
      <Terms xmlns="http://schemas.microsoft.com/office/infopath/2007/PartnerControls"/>
    </CampaignTagsTaxHTField0>
    <IntlLangReviewDate xmlns="1119c2e5-8fb9-4d5f-baf1-202c530f2c34" xsi:nil="true"/>
    <TPFriendlyName xmlns="1119c2e5-8fb9-4d5f-baf1-202c530f2c34" xsi:nil="true"/>
    <IntlLangReview xmlns="1119c2e5-8fb9-4d5f-baf1-202c530f2c34">false</IntlLangReview>
    <LocLastLocAttemptVersionLookup xmlns="1119c2e5-8fb9-4d5f-baf1-202c530f2c34">256207</LocLastLocAttemptVersionLookup>
    <PolicheckWords xmlns="1119c2e5-8fb9-4d5f-baf1-202c530f2c34" xsi:nil="true"/>
    <SubmitterId xmlns="1119c2e5-8fb9-4d5f-baf1-202c530f2c34" xsi:nil="true"/>
    <AcquiredFrom xmlns="1119c2e5-8fb9-4d5f-baf1-202c530f2c34">Internal MS</AcquiredFrom>
    <EditorialStatus xmlns="1119c2e5-8fb9-4d5f-baf1-202c530f2c34">Complete</EditorialStatus>
    <Markets xmlns="1119c2e5-8fb9-4d5f-baf1-202c530f2c34"/>
    <OriginAsset xmlns="1119c2e5-8fb9-4d5f-baf1-202c530f2c34" xsi:nil="true"/>
    <AssetStart xmlns="1119c2e5-8fb9-4d5f-baf1-202c530f2c34">2012-11-22T06:20:00+00:00</AssetStart>
    <FriendlyTitle xmlns="1119c2e5-8fb9-4d5f-baf1-202c530f2c34" xsi:nil="true"/>
    <MarketSpecific xmlns="1119c2e5-8fb9-4d5f-baf1-202c530f2c34">false</MarketSpecific>
    <TPNamespace xmlns="1119c2e5-8fb9-4d5f-baf1-202c530f2c34" xsi:nil="true"/>
    <PublishStatusLookup xmlns="1119c2e5-8fb9-4d5f-baf1-202c530f2c34">
      <Value>654088</Value>
    </PublishStatusLookup>
    <APAuthor xmlns="1119c2e5-8fb9-4d5f-baf1-202c530f2c34">
      <UserInfo>
        <DisplayName>System Account</DisplayName>
        <AccountId>1073741823</AccountId>
        <AccountType/>
      </UserInfo>
    </APAuthor>
    <TPCommandLine xmlns="1119c2e5-8fb9-4d5f-baf1-202c530f2c34" xsi:nil="true"/>
    <IntlLangReviewer xmlns="1119c2e5-8fb9-4d5f-baf1-202c530f2c34" xsi:nil="true"/>
    <OpenTemplate xmlns="1119c2e5-8fb9-4d5f-baf1-202c530f2c34">true</OpenTemplate>
    <CSXSubmissionDate xmlns="1119c2e5-8fb9-4d5f-baf1-202c530f2c34" xsi:nil="true"/>
    <TaxCatchAll xmlns="1119c2e5-8fb9-4d5f-baf1-202c530f2c34"/>
    <Manager xmlns="1119c2e5-8fb9-4d5f-baf1-202c530f2c34" xsi:nil="true"/>
    <NumericId xmlns="1119c2e5-8fb9-4d5f-baf1-202c530f2c34" xsi:nil="true"/>
    <ParentAssetId xmlns="1119c2e5-8fb9-4d5f-baf1-202c530f2c34" xsi:nil="true"/>
    <OriginalSourceMarket xmlns="1119c2e5-8fb9-4d5f-baf1-202c530f2c34">english</OriginalSourceMarket>
    <ApprovalStatus xmlns="1119c2e5-8fb9-4d5f-baf1-202c530f2c34">InProgress</ApprovalStatus>
    <TPComponent xmlns="1119c2e5-8fb9-4d5f-baf1-202c530f2c34" xsi:nil="true"/>
    <EditorialTags xmlns="1119c2e5-8fb9-4d5f-baf1-202c530f2c34" xsi:nil="true"/>
    <TPExecutable xmlns="1119c2e5-8fb9-4d5f-baf1-202c530f2c34" xsi:nil="true"/>
    <TPLaunchHelpLink xmlns="1119c2e5-8fb9-4d5f-baf1-202c530f2c34" xsi:nil="true"/>
    <LocComments xmlns="1119c2e5-8fb9-4d5f-baf1-202c530f2c34" xsi:nil="true"/>
    <LocRecommendedHandoff xmlns="1119c2e5-8fb9-4d5f-baf1-202c530f2c34" xsi:nil="true"/>
    <SourceTitle xmlns="1119c2e5-8fb9-4d5f-baf1-202c530f2c34" xsi:nil="true"/>
    <CSXUpdate xmlns="1119c2e5-8fb9-4d5f-baf1-202c530f2c34">false</CSXUpdate>
    <IntlLocPriority xmlns="1119c2e5-8fb9-4d5f-baf1-202c530f2c34" xsi:nil="true"/>
    <UAProjectedTotalWords xmlns="1119c2e5-8fb9-4d5f-baf1-202c530f2c34" xsi:nil="true"/>
    <AssetType xmlns="1119c2e5-8fb9-4d5f-baf1-202c530f2c34">TP</AssetType>
    <MachineTranslated xmlns="1119c2e5-8fb9-4d5f-baf1-202c530f2c34">false</MachineTranslated>
    <OutputCachingOn xmlns="1119c2e5-8fb9-4d5f-baf1-202c530f2c34">true</OutputCachingOn>
    <TemplateStatus xmlns="1119c2e5-8fb9-4d5f-baf1-202c530f2c34">Complete</TemplateStatus>
    <IsSearchable xmlns="1119c2e5-8fb9-4d5f-baf1-202c530f2c34">true</IsSearchable>
    <ContentItem xmlns="1119c2e5-8fb9-4d5f-baf1-202c530f2c34" xsi:nil="true"/>
    <HandoffToMSDN xmlns="1119c2e5-8fb9-4d5f-baf1-202c530f2c34" xsi:nil="true"/>
    <ShowIn xmlns="1119c2e5-8fb9-4d5f-baf1-202c530f2c34">Show everywhere</ShowIn>
    <ThumbnailAssetId xmlns="1119c2e5-8fb9-4d5f-baf1-202c530f2c34" xsi:nil="true"/>
    <UALocComments xmlns="1119c2e5-8fb9-4d5f-baf1-202c530f2c34" xsi:nil="true"/>
    <UALocRecommendation xmlns="1119c2e5-8fb9-4d5f-baf1-202c530f2c34">Localize</UALocRecommendation>
    <LastModifiedDateTime xmlns="1119c2e5-8fb9-4d5f-baf1-202c530f2c34" xsi:nil="true"/>
    <LegacyData xmlns="1119c2e5-8fb9-4d5f-baf1-202c530f2c34" xsi:nil="true"/>
    <LocManualTestRequired xmlns="1119c2e5-8fb9-4d5f-baf1-202c530f2c34">false</LocManualTestRequired>
    <LocMarketGroupTiers2 xmlns="1119c2e5-8fb9-4d5f-baf1-202c530f2c34" xsi:nil="true"/>
    <ClipArtFilename xmlns="1119c2e5-8fb9-4d5f-baf1-202c530f2c34" xsi:nil="true"/>
    <TPApplication xmlns="1119c2e5-8fb9-4d5f-baf1-202c530f2c34" xsi:nil="true"/>
    <CSXHash xmlns="1119c2e5-8fb9-4d5f-baf1-202c530f2c34" xsi:nil="true"/>
    <DirectSourceMarket xmlns="1119c2e5-8fb9-4d5f-baf1-202c530f2c34">english</DirectSourceMarket>
    <PrimaryImageGen xmlns="1119c2e5-8fb9-4d5f-baf1-202c530f2c34">true</PrimaryImageGen>
    <PlannedPubDate xmlns="1119c2e5-8fb9-4d5f-baf1-202c530f2c34" xsi:nil="true"/>
    <CSXSubmissionMarket xmlns="1119c2e5-8fb9-4d5f-baf1-202c530f2c34" xsi:nil="true"/>
    <Downloads xmlns="1119c2e5-8fb9-4d5f-baf1-202c530f2c34">0</Downloads>
    <ArtSampleDocs xmlns="1119c2e5-8fb9-4d5f-baf1-202c530f2c34" xsi:nil="true"/>
    <TrustLevel xmlns="1119c2e5-8fb9-4d5f-baf1-202c530f2c34">1 Microsoft Managed Content</TrustLevel>
    <BlockPublish xmlns="1119c2e5-8fb9-4d5f-baf1-202c530f2c34">false</BlockPublish>
    <TPLaunchHelpLinkType xmlns="1119c2e5-8fb9-4d5f-baf1-202c530f2c34">Template</TPLaunchHelpLinkType>
    <LocalizationTagsTaxHTField0 xmlns="1119c2e5-8fb9-4d5f-baf1-202c530f2c34">
      <Terms xmlns="http://schemas.microsoft.com/office/infopath/2007/PartnerControls"/>
    </LocalizationTagsTaxHTField0>
    <BusinessGroup xmlns="1119c2e5-8fb9-4d5f-baf1-202c530f2c34" xsi:nil="true"/>
    <Providers xmlns="1119c2e5-8fb9-4d5f-baf1-202c530f2c34" xsi:nil="true"/>
    <TemplateTemplateType xmlns="1119c2e5-8fb9-4d5f-baf1-202c530f2c34">PowerPoint Presentation Template</TemplateTemplateType>
    <TimesCloned xmlns="1119c2e5-8fb9-4d5f-baf1-202c530f2c34" xsi:nil="true"/>
    <TPAppVersion xmlns="1119c2e5-8fb9-4d5f-baf1-202c530f2c34" xsi:nil="true"/>
    <VoteCount xmlns="1119c2e5-8fb9-4d5f-baf1-202c530f2c34" xsi:nil="true"/>
    <AverageRating xmlns="1119c2e5-8fb9-4d5f-baf1-202c530f2c34" xsi:nil="true"/>
    <FeatureTagsTaxHTField0 xmlns="1119c2e5-8fb9-4d5f-baf1-202c530f2c34">
      <Terms xmlns="http://schemas.microsoft.com/office/infopath/2007/PartnerControls"/>
    </FeatureTagsTaxHTField0>
    <Provider xmlns="1119c2e5-8fb9-4d5f-baf1-202c530f2c34" xsi:nil="true"/>
    <UACurrentWords xmlns="1119c2e5-8fb9-4d5f-baf1-202c530f2c34" xsi:nil="true"/>
    <AssetId xmlns="1119c2e5-8fb9-4d5f-baf1-202c530f2c34">TP103896073</AssetId>
    <TPClientViewer xmlns="1119c2e5-8fb9-4d5f-baf1-202c530f2c34" xsi:nil="true"/>
    <DSATActionTaken xmlns="1119c2e5-8fb9-4d5f-baf1-202c530f2c34" xsi:nil="true"/>
    <APEditor xmlns="1119c2e5-8fb9-4d5f-baf1-202c530f2c34">
      <UserInfo>
        <DisplayName/>
        <AccountId xsi:nil="true"/>
        <AccountType/>
      </UserInfo>
    </APEditor>
    <TPInstallLocation xmlns="1119c2e5-8fb9-4d5f-baf1-202c530f2c34" xsi:nil="true"/>
    <OOCacheId xmlns="1119c2e5-8fb9-4d5f-baf1-202c530f2c34" xsi:nil="true"/>
    <IsDeleted xmlns="1119c2e5-8fb9-4d5f-baf1-202c530f2c34">false</IsDeleted>
    <PublishTargets xmlns="1119c2e5-8fb9-4d5f-baf1-202c530f2c34">OfficeOnlineVNext</PublishTargets>
    <ApprovalLog xmlns="1119c2e5-8fb9-4d5f-baf1-202c530f2c34" xsi:nil="true"/>
    <BugNumber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LastHandOff xmlns="1119c2e5-8fb9-4d5f-baf1-202c530f2c34" xsi:nil="true"/>
    <Milestone xmlns="1119c2e5-8fb9-4d5f-baf1-202c530f2c34" xsi:nil="true"/>
    <OriginalRelease xmlns="1119c2e5-8fb9-4d5f-baf1-202c530f2c34">15</OriginalRelease>
    <RecommendationsModifier xmlns="1119c2e5-8fb9-4d5f-baf1-202c530f2c34" xsi:nil="true"/>
    <ScenarioTagsTaxHTField0 xmlns="1119c2e5-8fb9-4d5f-baf1-202c530f2c34">
      <Terms xmlns="http://schemas.microsoft.com/office/infopath/2007/PartnerControls"/>
    </ScenarioTagsTaxHTField0>
    <UANotes xmlns="1119c2e5-8fb9-4d5f-baf1-202c530f2c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269EC3-10DA-41C9-A35A-54576295A621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1119c2e5-8fb9-4d5f-baf1-202c530f2c34"/>
  </ds:schemaRefs>
</ds:datastoreItem>
</file>

<file path=customXml/itemProps2.xml><?xml version="1.0" encoding="utf-8"?>
<ds:datastoreItem xmlns:ds="http://schemas.openxmlformats.org/officeDocument/2006/customXml" ds:itemID="{84EAC694-BF20-4B7B-8617-712E6B9578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68D2A4-75C8-4373-B884-E1D04C7C3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学生向けチラシ (黒と青、ゴシック デザイン)</Template>
  <TotalTime>192</TotalTime>
  <Words>166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学生のチラシ 8.5 x 11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千葉市社会福祉協議会</dc:creator>
  <cp:lastModifiedBy>千葉市社会福祉協議会</cp:lastModifiedBy>
  <cp:revision>16</cp:revision>
  <cp:lastPrinted>2023-04-11T02:58:32Z</cp:lastPrinted>
  <dcterms:created xsi:type="dcterms:W3CDTF">2022-08-17T01:06:24Z</dcterms:created>
  <dcterms:modified xsi:type="dcterms:W3CDTF">2024-09-13T07:27:41Z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